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20" r:id="rId1"/>
  </p:sldMasterIdLst>
  <p:sldIdLst>
    <p:sldId id="256" r:id="rId2"/>
    <p:sldId id="257" r:id="rId3"/>
    <p:sldId id="268" r:id="rId4"/>
    <p:sldId id="282" r:id="rId5"/>
    <p:sldId id="269" r:id="rId6"/>
    <p:sldId id="283" r:id="rId7"/>
    <p:sldId id="284" r:id="rId8"/>
    <p:sldId id="270" r:id="rId9"/>
    <p:sldId id="285" r:id="rId10"/>
    <p:sldId id="271" r:id="rId11"/>
    <p:sldId id="272" r:id="rId12"/>
    <p:sldId id="273" r:id="rId13"/>
    <p:sldId id="274" r:id="rId14"/>
    <p:sldId id="286" r:id="rId15"/>
    <p:sldId id="287" r:id="rId16"/>
    <p:sldId id="275" r:id="rId17"/>
    <p:sldId id="288" r:id="rId18"/>
    <p:sldId id="276" r:id="rId19"/>
    <p:sldId id="277"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6ECA7D-FA74-48A0-BAAD-68D62BE466CB}" type="datetimeFigureOut">
              <a:rPr lang="ar-IQ" smtClean="0"/>
              <a:t>07/04/1440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71557AB-EE0C-4701-8F30-DF077A09F740}"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ECA7D-FA74-48A0-BAAD-68D62BE466CB}" type="datetimeFigureOut">
              <a:rPr lang="ar-IQ" smtClean="0"/>
              <a:t>07/04/1440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71557AB-EE0C-4701-8F30-DF077A09F740}"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36ECA7D-FA74-48A0-BAAD-68D62BE466CB}" type="datetimeFigureOut">
              <a:rPr lang="ar-IQ" smtClean="0"/>
              <a:t>07/04/1440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71557AB-EE0C-4701-8F30-DF077A09F740}" type="slidenum">
              <a:rPr lang="ar-IQ" smtClean="0"/>
              <a:t>‹#›</a:t>
            </a:fld>
            <a:endParaRPr lang="ar-IQ"/>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ECA7D-FA74-48A0-BAAD-68D62BE466CB}" type="datetimeFigureOut">
              <a:rPr lang="ar-IQ" smtClean="0"/>
              <a:t>07/04/1440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71557AB-EE0C-4701-8F30-DF077A09F740}" type="slidenum">
              <a:rPr lang="ar-IQ" smtClean="0"/>
              <a:t>‹#›</a:t>
            </a:fld>
            <a:endParaRPr lang="ar-IQ"/>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ECA7D-FA74-48A0-BAAD-68D62BE466CB}" type="datetimeFigureOut">
              <a:rPr lang="ar-IQ" smtClean="0"/>
              <a:t>07/04/1440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71557AB-EE0C-4701-8F30-DF077A09F740}"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36ECA7D-FA74-48A0-BAAD-68D62BE466CB}" type="datetimeFigureOut">
              <a:rPr lang="ar-IQ" smtClean="0"/>
              <a:t>07/04/1440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71557AB-EE0C-4701-8F30-DF077A09F740}" type="slidenum">
              <a:rPr lang="ar-IQ" smtClean="0"/>
              <a:t>‹#›</a:t>
            </a:fld>
            <a:endParaRPr lang="ar-IQ"/>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6ECA7D-FA74-48A0-BAAD-68D62BE466CB}" type="datetimeFigureOut">
              <a:rPr lang="ar-IQ" smtClean="0"/>
              <a:t>07/04/1440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71557AB-EE0C-4701-8F30-DF077A09F740}"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6ECA7D-FA74-48A0-BAAD-68D62BE466CB}" type="datetimeFigureOut">
              <a:rPr lang="ar-IQ" smtClean="0"/>
              <a:t>07/04/1440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71557AB-EE0C-4701-8F30-DF077A09F740}"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36ECA7D-FA74-48A0-BAAD-68D62BE466CB}" type="datetimeFigureOut">
              <a:rPr lang="ar-IQ" smtClean="0"/>
              <a:t>07/04/1440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71557AB-EE0C-4701-8F30-DF077A09F740}"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36ECA7D-FA74-48A0-BAAD-68D62BE466CB}" type="datetimeFigureOut">
              <a:rPr lang="ar-IQ" smtClean="0"/>
              <a:t>07/04/1440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71557AB-EE0C-4701-8F30-DF077A09F740}" type="slidenum">
              <a:rPr lang="ar-IQ" smtClean="0"/>
              <a:t>‹#›</a:t>
            </a:fld>
            <a:endParaRPr lang="ar-IQ"/>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6ECA7D-FA74-48A0-BAAD-68D62BE466CB}" type="datetimeFigureOut">
              <a:rPr lang="ar-IQ" smtClean="0"/>
              <a:t>07/04/1440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71557AB-EE0C-4701-8F30-DF077A09F740}" type="slidenum">
              <a:rPr lang="ar-IQ" smtClean="0"/>
              <a:t>‹#›</a:t>
            </a:fld>
            <a:endParaRPr lang="ar-IQ"/>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36ECA7D-FA74-48A0-BAAD-68D62BE466CB}" type="datetimeFigureOut">
              <a:rPr lang="ar-IQ" smtClean="0"/>
              <a:t>07/04/1440</a:t>
            </a:fld>
            <a:endParaRPr lang="ar-IQ"/>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71557AB-EE0C-4701-8F30-DF077A09F740}" type="slidenum">
              <a:rPr lang="ar-IQ" smtClean="0"/>
              <a:t>‹#›</a:t>
            </a:fld>
            <a:endParaRPr lang="ar-IQ"/>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a:t>قوانين نيوتن بالحركة الخطية</a:t>
            </a:r>
          </a:p>
        </p:txBody>
      </p:sp>
    </p:spTree>
    <p:extLst>
      <p:ext uri="{BB962C8B-B14F-4D97-AF65-F5344CB8AC3E}">
        <p14:creationId xmlns:p14="http://schemas.microsoft.com/office/powerpoint/2010/main" val="4236902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91264" cy="4641379"/>
          </a:xfrm>
        </p:spPr>
        <p:txBody>
          <a:bodyPr>
            <a:normAutofit lnSpcReduction="10000"/>
          </a:bodyPr>
          <a:lstStyle/>
          <a:p>
            <a:pPr marL="0" indent="0">
              <a:buNone/>
            </a:pPr>
            <a:r>
              <a:rPr lang="ar-IQ" dirty="0"/>
              <a:t>1</a:t>
            </a:r>
            <a:r>
              <a:rPr lang="ar-IQ" sz="2800" dirty="0"/>
              <a:t>- اذا كانت قوة العضلات اكبر من وزن الجسم فان تعجيل حركة الجسم الموجبة </a:t>
            </a:r>
          </a:p>
          <a:p>
            <a:pPr marL="0" indent="0">
              <a:buNone/>
            </a:pPr>
            <a:r>
              <a:rPr lang="ar-IQ" sz="2800" dirty="0"/>
              <a:t>2- اذا كانت قوة العضلات اقل من وزن الجسم فان تعجيل حركة الجسم سالبة . </a:t>
            </a:r>
          </a:p>
          <a:p>
            <a:pPr marL="0" indent="0">
              <a:buNone/>
            </a:pPr>
            <a:r>
              <a:rPr lang="ar-IQ" sz="2800" dirty="0"/>
              <a:t>3- اما اذا تساويا فان تعجيل حركة الجسم يكون صفر.</a:t>
            </a:r>
          </a:p>
          <a:p>
            <a:r>
              <a:rPr lang="ar-IQ" sz="2800" dirty="0"/>
              <a:t> </a:t>
            </a:r>
          </a:p>
          <a:p>
            <a:r>
              <a:rPr lang="ar-IQ" dirty="0"/>
              <a:t>ما هي الأغراض الاساسية للدفع ؟</a:t>
            </a:r>
          </a:p>
          <a:p>
            <a:r>
              <a:rPr lang="ar-IQ" dirty="0"/>
              <a:t>1- المسافة  </a:t>
            </a:r>
          </a:p>
          <a:p>
            <a:r>
              <a:rPr lang="ar-IQ" dirty="0"/>
              <a:t>2- السرعة  </a:t>
            </a:r>
          </a:p>
          <a:p>
            <a:r>
              <a:rPr lang="ar-IQ" dirty="0"/>
              <a:t>3- الدقة </a:t>
            </a:r>
          </a:p>
        </p:txBody>
      </p:sp>
      <p:sp>
        <p:nvSpPr>
          <p:cNvPr id="2" name="Title 1"/>
          <p:cNvSpPr>
            <a:spLocks noGrp="1"/>
          </p:cNvSpPr>
          <p:nvPr>
            <p:ph type="title"/>
          </p:nvPr>
        </p:nvSpPr>
        <p:spPr>
          <a:xfrm>
            <a:off x="457200" y="274638"/>
            <a:ext cx="8075240" cy="1210146"/>
          </a:xfrm>
        </p:spPr>
        <p:txBody>
          <a:bodyPr>
            <a:normAutofit/>
          </a:bodyPr>
          <a:lstStyle/>
          <a:p>
            <a:r>
              <a:rPr lang="ar-IQ" sz="3600" dirty="0"/>
              <a:t>الدفع تحدث به ثلاث حالات</a:t>
            </a:r>
            <a:endParaRPr lang="ar-IQ" dirty="0"/>
          </a:p>
        </p:txBody>
      </p:sp>
    </p:spTree>
    <p:extLst>
      <p:ext uri="{BB962C8B-B14F-4D97-AF65-F5344CB8AC3E}">
        <p14:creationId xmlns:p14="http://schemas.microsoft.com/office/powerpoint/2010/main" val="2520307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363272" cy="4641379"/>
          </a:xfrm>
        </p:spPr>
        <p:txBody>
          <a:bodyPr>
            <a:normAutofit/>
          </a:bodyPr>
          <a:lstStyle/>
          <a:p>
            <a:r>
              <a:rPr lang="ar-IQ" dirty="0"/>
              <a:t>أولا : دفع اللاعب لجسمه / وبه حالتان :-  </a:t>
            </a:r>
          </a:p>
          <a:p>
            <a:r>
              <a:rPr lang="ar-IQ" dirty="0"/>
              <a:t>1- الدفع العمودي : خط عمل القوة يمر مع مركز ثقل الجسم وبه ثلاث حالات . </a:t>
            </a:r>
          </a:p>
          <a:p>
            <a:r>
              <a:rPr lang="ar-IQ" dirty="0"/>
              <a:t>أ- اذا كانت قوة العضلات اكبر من وزن الجسم فان تعجيل حركة الجسم موجبة . </a:t>
            </a:r>
          </a:p>
          <a:p>
            <a:r>
              <a:rPr lang="ar-IQ" dirty="0"/>
              <a:t>ب- اذا كانت قوة العضلات اقل وزن من الجسم فان تعجيل حركة الجسم سالبة . </a:t>
            </a:r>
          </a:p>
          <a:p>
            <a:r>
              <a:rPr lang="ar-IQ" dirty="0"/>
              <a:t>ت- اما اذا تساويا فان تعجيل حركة الجسم يكون صفر . </a:t>
            </a:r>
          </a:p>
          <a:p>
            <a:r>
              <a:rPr lang="ar-IQ" sz="2800" dirty="0">
                <a:solidFill>
                  <a:srgbClr val="C00000"/>
                </a:solidFill>
              </a:rPr>
              <a:t>العوامل المؤثرة في الدفع العمودي </a:t>
            </a:r>
          </a:p>
          <a:p>
            <a:r>
              <a:rPr lang="ar-IQ" dirty="0"/>
              <a:t>* قوة العضلات  </a:t>
            </a:r>
          </a:p>
          <a:p>
            <a:r>
              <a:rPr lang="ar-IQ" dirty="0"/>
              <a:t>* الجاذبية الارضية  </a:t>
            </a:r>
          </a:p>
          <a:p>
            <a:r>
              <a:rPr lang="ar-IQ" dirty="0"/>
              <a:t>* رد فعل الارض </a:t>
            </a:r>
          </a:p>
        </p:txBody>
      </p:sp>
      <p:sp>
        <p:nvSpPr>
          <p:cNvPr id="2" name="Title 1"/>
          <p:cNvSpPr>
            <a:spLocks noGrp="1"/>
          </p:cNvSpPr>
          <p:nvPr>
            <p:ph type="title"/>
          </p:nvPr>
        </p:nvSpPr>
        <p:spPr/>
        <p:txBody>
          <a:bodyPr>
            <a:normAutofit fontScale="90000"/>
          </a:bodyPr>
          <a:lstStyle/>
          <a:p>
            <a:r>
              <a:rPr lang="ar-IQ" sz="3600" dirty="0"/>
              <a:t>أنواع الدفع </a:t>
            </a:r>
            <a:br>
              <a:rPr lang="ar-IQ" dirty="0"/>
            </a:br>
            <a:endParaRPr lang="ar-IQ" dirty="0"/>
          </a:p>
        </p:txBody>
      </p:sp>
    </p:spTree>
    <p:extLst>
      <p:ext uri="{BB962C8B-B14F-4D97-AF65-F5344CB8AC3E}">
        <p14:creationId xmlns:p14="http://schemas.microsoft.com/office/powerpoint/2010/main" val="927611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19256" cy="4137323"/>
          </a:xfrm>
        </p:spPr>
        <p:txBody>
          <a:bodyPr/>
          <a:lstStyle/>
          <a:p>
            <a:r>
              <a:rPr lang="ar-IQ" sz="2800" dirty="0"/>
              <a:t>أ- يكون خط عمل القوة يمر مباشرة منتصف مركز ثقل الجسم الركض والقفز العريض . </a:t>
            </a:r>
          </a:p>
          <a:p>
            <a:r>
              <a:rPr lang="ar-IQ" sz="2800" dirty="0"/>
              <a:t>ب- خط عمل لا يمر بمركز ثقل الجسم كما في الحركات الدورانية (الدحرجة الأمامية).</a:t>
            </a:r>
          </a:p>
          <a:p>
            <a:endParaRPr lang="ar-IQ" dirty="0"/>
          </a:p>
        </p:txBody>
      </p:sp>
      <p:sp>
        <p:nvSpPr>
          <p:cNvPr id="2" name="Title 1"/>
          <p:cNvSpPr>
            <a:spLocks noGrp="1"/>
          </p:cNvSpPr>
          <p:nvPr>
            <p:ph type="title"/>
          </p:nvPr>
        </p:nvSpPr>
        <p:spPr>
          <a:xfrm>
            <a:off x="457200" y="620688"/>
            <a:ext cx="8219256" cy="970368"/>
          </a:xfrm>
        </p:spPr>
        <p:txBody>
          <a:bodyPr>
            <a:normAutofit fontScale="90000"/>
          </a:bodyPr>
          <a:lstStyle/>
          <a:p>
            <a:r>
              <a:rPr lang="ar-IQ" sz="3600" dirty="0"/>
              <a:t>الدفع المائل / هناك حالتين </a:t>
            </a:r>
            <a:br>
              <a:rPr lang="ar-IQ" dirty="0"/>
            </a:br>
            <a:endParaRPr lang="ar-IQ" dirty="0"/>
          </a:p>
        </p:txBody>
      </p:sp>
    </p:spTree>
    <p:extLst>
      <p:ext uri="{BB962C8B-B14F-4D97-AF65-F5344CB8AC3E}">
        <p14:creationId xmlns:p14="http://schemas.microsoft.com/office/powerpoint/2010/main" val="1654735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91264" cy="4857403"/>
          </a:xfrm>
        </p:spPr>
        <p:txBody>
          <a:bodyPr/>
          <a:lstStyle/>
          <a:p>
            <a:r>
              <a:rPr lang="ar-IQ" sz="2400" dirty="0"/>
              <a:t>/ يكون على حالتين :- </a:t>
            </a:r>
          </a:p>
          <a:p>
            <a:r>
              <a:rPr lang="ar-IQ" sz="2400" dirty="0"/>
              <a:t>1- الدفع المباشر : ويكون رمي الاداة بواسطة الجسم المباشر مثل رمي الثقل الرمح والمطرقة ويكون الدفع الجذع ، اليد، الرجل ، الراس) .</a:t>
            </a:r>
          </a:p>
          <a:p>
            <a:r>
              <a:rPr lang="ar-IQ" sz="2400" dirty="0"/>
              <a:t>2- الدفع الغير مباشر : دفع الاجسام بواسطة اداة مثل ضرب الكرة بالمضرب في التنس . </a:t>
            </a:r>
          </a:p>
          <a:p>
            <a:endParaRPr lang="ar-IQ" dirty="0"/>
          </a:p>
        </p:txBody>
      </p:sp>
      <p:sp>
        <p:nvSpPr>
          <p:cNvPr id="2" name="Title 1"/>
          <p:cNvSpPr>
            <a:spLocks noGrp="1"/>
          </p:cNvSpPr>
          <p:nvPr>
            <p:ph type="title"/>
          </p:nvPr>
        </p:nvSpPr>
        <p:spPr/>
        <p:txBody>
          <a:bodyPr>
            <a:normAutofit/>
          </a:bodyPr>
          <a:lstStyle/>
          <a:p>
            <a:r>
              <a:rPr lang="ar-IQ" sz="3600" dirty="0"/>
              <a:t>ثانيا دفع الجسم لأجسام اخرى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886" y="3376480"/>
            <a:ext cx="2903944" cy="171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0" y="337648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29" y="3376480"/>
            <a:ext cx="21717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269" y="5119555"/>
            <a:ext cx="262356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0" y="5119555"/>
            <a:ext cx="289975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811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620688"/>
            <a:ext cx="8640960" cy="5688632"/>
          </a:xfrm>
        </p:spPr>
        <p:txBody>
          <a:bodyPr>
            <a:normAutofit/>
          </a:bodyPr>
          <a:lstStyle/>
          <a:p>
            <a:r>
              <a:rPr lang="ar-IQ" dirty="0">
                <a:solidFill>
                  <a:srgbClr val="C00000"/>
                </a:solidFill>
              </a:rPr>
              <a:t>تأثير الدفع غير المباشر بعدة عوامل :</a:t>
            </a:r>
          </a:p>
          <a:p>
            <a:r>
              <a:rPr lang="ar-IQ" dirty="0"/>
              <a:t>1- مقدار القوة المتجهة لعملية الدفع / ويعتمد على </a:t>
            </a:r>
          </a:p>
          <a:p>
            <a:r>
              <a:rPr lang="ar-IQ" dirty="0"/>
              <a:t>أ- مقدار القصور الذاتي للجسم : (مقدار كتلة كرة السلة او كرة اليد) </a:t>
            </a:r>
          </a:p>
          <a:p>
            <a:r>
              <a:rPr lang="ar-IQ" dirty="0"/>
              <a:t>ب- مقدار الاحتكاك : (أي الوسط الذي يتم العمل عليه مثل نوعية الارض اذا كانت ناعمة او خشنة تزيد من القصور الذاتي وبالتالي يحتاج الى قوة اكبر) . </a:t>
            </a:r>
          </a:p>
          <a:p>
            <a:r>
              <a:rPr lang="ar-IQ" dirty="0"/>
              <a:t>ت- مقاومة الوسط : (مثل اذا كان الوسط الماء او الارض ). </a:t>
            </a:r>
          </a:p>
          <a:p>
            <a:r>
              <a:rPr lang="ar-IQ" dirty="0"/>
              <a:t>ث- تأثير </a:t>
            </a:r>
            <a:r>
              <a:rPr lang="ar-IQ" dirty="0" err="1"/>
              <a:t>العتلات</a:t>
            </a:r>
            <a:r>
              <a:rPr lang="ar-IQ" dirty="0"/>
              <a:t> (الروافع) ويختلف تبعا الى المقاومة وطول ذراعها . </a:t>
            </a:r>
          </a:p>
          <a:p>
            <a:r>
              <a:rPr lang="ar-IQ" dirty="0"/>
              <a:t>2- اتجاه القوة : تعامل معاملة الاتجاه الرئيسية .</a:t>
            </a:r>
          </a:p>
          <a:p>
            <a:r>
              <a:rPr lang="ar-IQ" dirty="0"/>
              <a:t>3- نقطة التأثير : اذا دفع الجسم من مركز ثقله تكون حركته قطرية كما في ضرب كرة التنس ، اما اذا ابعد من مركز الثقل تكون الحركة دورانية ، وان ضرب الكرة باتجاه مركز الثقل تكون اسرع من ضربها ابعد من مركز الثقل . </a:t>
            </a:r>
          </a:p>
          <a:p>
            <a:r>
              <a:rPr lang="ar-IQ" dirty="0"/>
              <a:t>4- التأثير المتبادل بين الجسم والسطح المستند عليه: في حالة ترك الارض (في الهواء) تقل القوة او تفقد عكس ما لو كان الجسم مستند على الارض . </a:t>
            </a:r>
          </a:p>
          <a:p>
            <a:endParaRPr lang="ar-IQ" dirty="0"/>
          </a:p>
        </p:txBody>
      </p:sp>
    </p:spTree>
    <p:extLst>
      <p:ext uri="{BB962C8B-B14F-4D97-AF65-F5344CB8AC3E}">
        <p14:creationId xmlns:p14="http://schemas.microsoft.com/office/powerpoint/2010/main" val="381149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052736"/>
            <a:ext cx="8640960" cy="5073427"/>
          </a:xfrm>
        </p:spPr>
        <p:txBody>
          <a:bodyPr>
            <a:normAutofit/>
          </a:bodyPr>
          <a:lstStyle/>
          <a:p>
            <a:r>
              <a:rPr lang="ar-IQ" dirty="0"/>
              <a:t>5- مسافة واتجاه وسرعة الاداة المضروبة الكرة: وبه الحالات التالية : </a:t>
            </a:r>
          </a:p>
          <a:p>
            <a:r>
              <a:rPr lang="ar-IQ" dirty="0"/>
              <a:t>أ- الارتداد . </a:t>
            </a:r>
          </a:p>
          <a:p>
            <a:r>
              <a:rPr lang="ar-IQ" dirty="0"/>
              <a:t>ب- سرعة الاداة التي يضرب بها . </a:t>
            </a:r>
          </a:p>
          <a:p>
            <a:r>
              <a:rPr lang="ar-IQ" dirty="0"/>
              <a:t>ت- كتلة المضرب او الجسم المستخدم . </a:t>
            </a:r>
          </a:p>
          <a:p>
            <a:r>
              <a:rPr lang="ar-IQ" dirty="0"/>
              <a:t>ث- معامل ارتداد الكرة والمضرب / ضرب كرة التنس تختلف عن كرة الطاولة . </a:t>
            </a:r>
          </a:p>
          <a:p>
            <a:r>
              <a:rPr lang="ar-IQ" dirty="0"/>
              <a:t>والاتجاه يتأثر به </a:t>
            </a:r>
          </a:p>
          <a:p>
            <a:r>
              <a:rPr lang="ar-IQ" dirty="0"/>
              <a:t>أ- اتجاه اداة الضرب : اذا تضرب بمركزها تتحرك باتجاه واذا ابعد تتحرك باتجاه اخر </a:t>
            </a:r>
          </a:p>
          <a:p>
            <a:r>
              <a:rPr lang="ar-IQ" dirty="0"/>
              <a:t>ب- مدى احكام قوة القبضة : اذا كانت اليد مرتخية تكون القوة قليلة .</a:t>
            </a:r>
          </a:p>
          <a:p>
            <a:r>
              <a:rPr lang="ar-IQ" dirty="0"/>
              <a:t>ت- التأثير المبادل بين الاداة والكرة . </a:t>
            </a:r>
          </a:p>
          <a:p>
            <a:r>
              <a:rPr lang="ar-IQ" dirty="0"/>
              <a:t>ث- قوانين الارتداد </a:t>
            </a:r>
          </a:p>
          <a:p>
            <a:endParaRPr lang="ar-IQ" dirty="0"/>
          </a:p>
        </p:txBody>
      </p:sp>
    </p:spTree>
    <p:extLst>
      <p:ext uri="{BB962C8B-B14F-4D97-AF65-F5344CB8AC3E}">
        <p14:creationId xmlns:p14="http://schemas.microsoft.com/office/powerpoint/2010/main" val="59777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91264" cy="5145435"/>
          </a:xfrm>
        </p:spPr>
        <p:txBody>
          <a:bodyPr/>
          <a:lstStyle/>
          <a:p>
            <a:pPr marL="0" indent="0">
              <a:buNone/>
            </a:pPr>
            <a:r>
              <a:rPr lang="ar-IQ" sz="2400" dirty="0"/>
              <a:t>للدفع انماط مختلفة والعلماء في الوقت الحاضر قسموا الانماط قسمين : </a:t>
            </a:r>
          </a:p>
          <a:p>
            <a:r>
              <a:rPr lang="ar-IQ" sz="2400" dirty="0"/>
              <a:t>1- نمط الرمي : ويشترط عليه الرمي (اتجاهين مختلفين) الحركة الاولى عكس اتجاه الرمي والثاني باتجاه الرمي . </a:t>
            </a:r>
          </a:p>
          <a:p>
            <a:r>
              <a:rPr lang="ar-IQ" sz="2400" dirty="0"/>
              <a:t>2- نمط الدفع : شرط ان يكون الجسم الذي يدفع به مباشرة خلف الاداة او الجسم الذي يراد دفعه (قرص-الاثقال – سلة – مناولة صدرية – ثقل).</a:t>
            </a:r>
          </a:p>
          <a:p>
            <a:endParaRPr lang="ar-IQ" dirty="0"/>
          </a:p>
        </p:txBody>
      </p:sp>
      <p:sp>
        <p:nvSpPr>
          <p:cNvPr id="2" name="Title 1"/>
          <p:cNvSpPr>
            <a:spLocks noGrp="1"/>
          </p:cNvSpPr>
          <p:nvPr>
            <p:ph type="title"/>
          </p:nvPr>
        </p:nvSpPr>
        <p:spPr>
          <a:xfrm>
            <a:off x="457200" y="274638"/>
            <a:ext cx="8075240" cy="778098"/>
          </a:xfrm>
        </p:spPr>
        <p:txBody>
          <a:bodyPr>
            <a:normAutofit/>
          </a:bodyPr>
          <a:lstStyle/>
          <a:p>
            <a:r>
              <a:rPr lang="ar-IQ" sz="2800" dirty="0"/>
              <a:t>انماط الدفع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933056"/>
            <a:ext cx="290830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892" y="3933056"/>
            <a:ext cx="3962226"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856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844824"/>
            <a:ext cx="7408333" cy="2304256"/>
          </a:xfrm>
        </p:spPr>
        <p:txBody>
          <a:bodyPr/>
          <a:lstStyle/>
          <a:p>
            <a:r>
              <a:rPr lang="ar-IQ" sz="2800" dirty="0"/>
              <a:t>1.	القوه حيث يتناسب الدفع طرديا مع القوة المؤثرة.</a:t>
            </a:r>
          </a:p>
          <a:p>
            <a:r>
              <a:rPr lang="ar-IQ" sz="2800" dirty="0"/>
              <a:t>2.	الزمن حيث يتناسب الدفع طرديا مع الزمن.</a:t>
            </a:r>
          </a:p>
          <a:p>
            <a:endParaRPr lang="ar-IQ" dirty="0"/>
          </a:p>
          <a:p>
            <a:endParaRPr lang="ar-IQ" dirty="0"/>
          </a:p>
        </p:txBody>
      </p:sp>
      <p:sp>
        <p:nvSpPr>
          <p:cNvPr id="3" name="Title 2"/>
          <p:cNvSpPr>
            <a:spLocks noGrp="1"/>
          </p:cNvSpPr>
          <p:nvPr>
            <p:ph type="title"/>
          </p:nvPr>
        </p:nvSpPr>
        <p:spPr/>
        <p:txBody>
          <a:bodyPr>
            <a:normAutofit fontScale="90000"/>
          </a:bodyPr>
          <a:lstStyle/>
          <a:p>
            <a:r>
              <a:rPr lang="ar-IQ" dirty="0">
                <a:solidFill>
                  <a:srgbClr val="C00000"/>
                </a:solidFill>
              </a:rPr>
              <a:t>العوامل التي يتوقف عليها الدفع</a:t>
            </a:r>
            <a:br>
              <a:rPr lang="ar-IQ" dirty="0"/>
            </a:br>
            <a:endParaRPr lang="ar-IQ" dirty="0"/>
          </a:p>
        </p:txBody>
      </p:sp>
    </p:spTree>
    <p:extLst>
      <p:ext uri="{BB962C8B-B14F-4D97-AF65-F5344CB8AC3E}">
        <p14:creationId xmlns:p14="http://schemas.microsoft.com/office/powerpoint/2010/main" val="1902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91264" cy="4785395"/>
          </a:xfrm>
        </p:spPr>
        <p:txBody>
          <a:bodyPr>
            <a:normAutofit/>
          </a:bodyPr>
          <a:lstStyle/>
          <a:p>
            <a:pPr marL="0" indent="0">
              <a:buNone/>
            </a:pPr>
            <a:endParaRPr lang="ar-IQ" dirty="0"/>
          </a:p>
          <a:p>
            <a:r>
              <a:rPr lang="ar-IQ" dirty="0"/>
              <a:t>1.	يدرك لاعب التنس انه يلزم مواصلة الدفع على الكرة بعد ضربها وذلك الاطالة الفترة الزمنية التي تكون فيها الكرة ملامسة للمضرب وبالتالي يزداد الدفع ومن ثم يزداد التغير في كمية الحركة وبالتالي تزداد سرعه الكرة وتقطع مسافة اطول.</a:t>
            </a:r>
          </a:p>
          <a:p>
            <a:r>
              <a:rPr lang="ar-IQ" dirty="0"/>
              <a:t>2.	نفس الشيء بالنسبة للاعب كرة القدم اذ يلزم ان يوجه القوة التي يؤثر بها على الكرة اما لإيقافها او لمواصلة دفعها وذلك بالتحكم في الدفع المؤثر على الكرة.</a:t>
            </a:r>
          </a:p>
          <a:p>
            <a:endParaRPr lang="ar-IQ" dirty="0"/>
          </a:p>
        </p:txBody>
      </p:sp>
      <p:sp>
        <p:nvSpPr>
          <p:cNvPr id="2" name="Title 1"/>
          <p:cNvSpPr>
            <a:spLocks noGrp="1"/>
          </p:cNvSpPr>
          <p:nvPr>
            <p:ph type="title"/>
          </p:nvPr>
        </p:nvSpPr>
        <p:spPr/>
        <p:txBody>
          <a:bodyPr>
            <a:normAutofit/>
          </a:bodyPr>
          <a:lstStyle/>
          <a:p>
            <a:r>
              <a:rPr lang="ar-IQ" sz="3200" dirty="0"/>
              <a:t>تطبيقات على الدفع </a:t>
            </a:r>
          </a:p>
        </p:txBody>
      </p:sp>
    </p:spTree>
    <p:extLst>
      <p:ext uri="{BB962C8B-B14F-4D97-AF65-F5344CB8AC3E}">
        <p14:creationId xmlns:p14="http://schemas.microsoft.com/office/powerpoint/2010/main" val="83493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49694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985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663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a:t> لكل فعل رد فعل يساويه بالمقدار ويعاكسه بالاتجاه</a:t>
            </a:r>
          </a:p>
        </p:txBody>
      </p:sp>
      <p:sp>
        <p:nvSpPr>
          <p:cNvPr id="2" name="Title 1"/>
          <p:cNvSpPr>
            <a:spLocks noGrp="1"/>
          </p:cNvSpPr>
          <p:nvPr>
            <p:ph type="title"/>
          </p:nvPr>
        </p:nvSpPr>
        <p:spPr/>
        <p:txBody>
          <a:bodyPr/>
          <a:lstStyle/>
          <a:p>
            <a:r>
              <a:rPr lang="ar-IQ" dirty="0"/>
              <a:t>قانون نيوتن الثالث</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78" y="1700808"/>
            <a:ext cx="8653702" cy="474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191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3" y="692696"/>
            <a:ext cx="8712968" cy="5760640"/>
          </a:xfrm>
        </p:spPr>
        <p:txBody>
          <a:bodyPr/>
          <a:lstStyle/>
          <a:p>
            <a:r>
              <a:rPr lang="ar-IQ" dirty="0"/>
              <a:t>لا توجد في الكون قوة بمفردها بل تحدث القوى دائما في ازواج متساوية في المقدار ومتعاكسة في الاتجاه تسمى الفعل ورد الفعل.</a:t>
            </a:r>
          </a:p>
          <a:p>
            <a:r>
              <a:rPr lang="ar-IQ" dirty="0"/>
              <a:t>وهذا ما يعرف بقانون نيوتن الثالث الذي صيغته على النحو التالي :</a:t>
            </a:r>
          </a:p>
          <a:p>
            <a:r>
              <a:rPr lang="ar-IQ" sz="2800" dirty="0">
                <a:solidFill>
                  <a:srgbClr val="C00000"/>
                </a:solidFill>
              </a:rPr>
              <a:t>             ( لكل فعل رد فعل يساويه بالمقدار ويعاكسه بالاتجاه) </a:t>
            </a:r>
          </a:p>
          <a:p>
            <a:pPr marL="0" indent="0">
              <a:buNone/>
            </a:pPr>
            <a:endParaRPr lang="ar-IQ" dirty="0"/>
          </a:p>
          <a:p>
            <a:r>
              <a:rPr lang="ar-IQ" dirty="0"/>
              <a:t> الصيغة الرياضيّة: </a:t>
            </a:r>
          </a:p>
          <a:p>
            <a:r>
              <a:rPr lang="ar-IQ" dirty="0"/>
              <a:t>الصيغة الرياضية لقانون نيوتن الثالث في حالة السكون هي: ق1=  ق2 حيث إن ق1 هي القوة الأولى الناتجة من الجسم الأول وتؤثر على الجسم الثاني، وق2 هي القوة الثانية الناتجة من الجسم الثاني والتي تؤثر على الجسم الأول، بحيث إنّ ق1 و ق2 متساويتان في المقدار ومتعاكستان في الاتجاه.</a:t>
            </a:r>
          </a:p>
          <a:p>
            <a:endParaRPr lang="ar-IQ" dirty="0"/>
          </a:p>
        </p:txBody>
      </p:sp>
    </p:spTree>
    <p:extLst>
      <p:ext uri="{BB962C8B-B14F-4D97-AF65-F5344CB8AC3E}">
        <p14:creationId xmlns:p14="http://schemas.microsoft.com/office/powerpoint/2010/main" val="119519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363272" cy="5400600"/>
          </a:xfrm>
        </p:spPr>
        <p:txBody>
          <a:bodyPr>
            <a:normAutofit/>
          </a:bodyPr>
          <a:lstStyle/>
          <a:p>
            <a:pPr marL="0" indent="0">
              <a:buNone/>
            </a:pPr>
            <a:endParaRPr lang="ar-IQ" dirty="0"/>
          </a:p>
          <a:p>
            <a:r>
              <a:rPr lang="ar-IQ" dirty="0"/>
              <a:t>1.اذا حاولت دفع سيارة معطله ستشعر بدفع معاكس متناسب مع قوة دفعك للسيارة.</a:t>
            </a:r>
          </a:p>
          <a:p>
            <a:r>
              <a:rPr lang="ar-IQ" dirty="0"/>
              <a:t>2.قوة فعل المطرقة على المسمار ورد فعل قوة المسمار على المطرقة .</a:t>
            </a:r>
          </a:p>
          <a:p>
            <a:r>
              <a:rPr lang="ar-IQ" dirty="0"/>
              <a:t>3.يشعر رجل الاطفاء بقوة رد فعل ترفعه الى الخلف بسبب قوة فعل اندفاع الماء من الخرطوم .</a:t>
            </a:r>
          </a:p>
          <a:p>
            <a:r>
              <a:rPr lang="ar-IQ" dirty="0"/>
              <a:t>3. إن حركة الطيور مثال واضح على قانون نيوتن الثالث، حيث يندفع الهواء إلى الخلف وإلى الأسفل أثناء تحليق الطائر بقوّة تسمّى قوّة الفعل ق1، وكذلك الهواء يدفع الطائر بقوة رد الفعل ق2 في عكس الاتجاه إلى الأمام وإلى الأعلى، لذلك إذا حاول الإنسان الطيران وقام بتركيب أجنحة له سيسقط على الأرض؛ لأنّ قوّة الفعل التي تدفع الهواء إلى الخلف وإلى الأسفل الناجمة عنه لا تساوي قوّة ردّ الفعل التي يدفعه بها الهواء في عكس الاتجاه.</a:t>
            </a:r>
          </a:p>
          <a:p>
            <a:endParaRPr lang="ar-IQ" dirty="0"/>
          </a:p>
        </p:txBody>
      </p:sp>
      <p:sp>
        <p:nvSpPr>
          <p:cNvPr id="2" name="Title 1"/>
          <p:cNvSpPr>
            <a:spLocks noGrp="1"/>
          </p:cNvSpPr>
          <p:nvPr>
            <p:ph type="title"/>
          </p:nvPr>
        </p:nvSpPr>
        <p:spPr/>
        <p:txBody>
          <a:bodyPr>
            <a:normAutofit/>
          </a:bodyPr>
          <a:lstStyle/>
          <a:p>
            <a:r>
              <a:rPr lang="ar-IQ" sz="2800" dirty="0"/>
              <a:t>ومن الامثلة على ذلك ما يلي </a:t>
            </a:r>
          </a:p>
        </p:txBody>
      </p:sp>
    </p:spTree>
    <p:extLst>
      <p:ext uri="{BB962C8B-B14F-4D97-AF65-F5344CB8AC3E}">
        <p14:creationId xmlns:p14="http://schemas.microsoft.com/office/powerpoint/2010/main" val="3220512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8840"/>
            <a:ext cx="7408333" cy="4137323"/>
          </a:xfrm>
        </p:spPr>
        <p:txBody>
          <a:bodyPr>
            <a:normAutofit/>
          </a:bodyPr>
          <a:lstStyle/>
          <a:p>
            <a:r>
              <a:rPr lang="ar-IQ" dirty="0"/>
              <a:t>•لا يوجد قوة منفردة في الكون.</a:t>
            </a:r>
          </a:p>
          <a:p>
            <a:r>
              <a:rPr lang="ar-IQ" dirty="0"/>
              <a:t>•الأجسام تتحرك بفعل تأثير القوى الخارجية عليها.</a:t>
            </a:r>
          </a:p>
          <a:p>
            <a:r>
              <a:rPr lang="ar-IQ" dirty="0"/>
              <a:t>•ينطبق قانون نيوتن الثالث على أي جسمين يؤثران على بعضهما          البعض بقوّة فعل وقوّة ردّ فعل.</a:t>
            </a:r>
          </a:p>
          <a:p>
            <a:r>
              <a:rPr lang="ar-IQ" dirty="0"/>
              <a:t>•يدرس قانون نيوتن الثالث القوى المؤثرة على الأجسام في حالة السكون أو الحركة وليس حركة الأجسام ذاتها.</a:t>
            </a:r>
          </a:p>
          <a:p>
            <a:r>
              <a:rPr lang="ar-IQ" dirty="0"/>
              <a:t>•لا يمكن تطبيق قانون نيوتن الثالث على جسم واحد، بل هو عبارة عن تفاعل بين القوى المؤثرة على جسمين مختلفين.</a:t>
            </a:r>
          </a:p>
          <a:p>
            <a:endParaRPr lang="ar-IQ" dirty="0"/>
          </a:p>
        </p:txBody>
      </p:sp>
      <p:sp>
        <p:nvSpPr>
          <p:cNvPr id="3" name="Title 2"/>
          <p:cNvSpPr>
            <a:spLocks noGrp="1"/>
          </p:cNvSpPr>
          <p:nvPr>
            <p:ph type="title"/>
          </p:nvPr>
        </p:nvSpPr>
        <p:spPr>
          <a:xfrm>
            <a:off x="457200" y="476672"/>
            <a:ext cx="8147248" cy="1008112"/>
          </a:xfrm>
        </p:spPr>
        <p:txBody>
          <a:bodyPr>
            <a:normAutofit fontScale="90000"/>
          </a:bodyPr>
          <a:lstStyle/>
          <a:p>
            <a:r>
              <a:rPr lang="ar-IQ" dirty="0"/>
              <a:t>نتائج قانون نيوتن الثالث</a:t>
            </a:r>
            <a:br>
              <a:rPr lang="ar-IQ" dirty="0"/>
            </a:br>
            <a:endParaRPr lang="ar-IQ" dirty="0"/>
          </a:p>
        </p:txBody>
      </p:sp>
    </p:spTree>
    <p:extLst>
      <p:ext uri="{BB962C8B-B14F-4D97-AF65-F5344CB8AC3E}">
        <p14:creationId xmlns:p14="http://schemas.microsoft.com/office/powerpoint/2010/main" val="107058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712968" cy="5184576"/>
          </a:xfrm>
        </p:spPr>
        <p:txBody>
          <a:bodyPr>
            <a:normAutofit/>
          </a:bodyPr>
          <a:lstStyle/>
          <a:p>
            <a:r>
              <a:rPr lang="ar-IQ" dirty="0"/>
              <a:t>1.اختلاف السطح وكمية القوة المضادة : كلما كان السطح اكثر ثباتا كانت القوة الناتجة كرد فعل اكبر كما لو قام اللاعب في بداية السباق بدفع سطح صلب او ارض رخوه يكون مقدار عائد الدفع اقل.</a:t>
            </a:r>
          </a:p>
          <a:p>
            <a:r>
              <a:rPr lang="ar-IQ" dirty="0"/>
              <a:t>2.اتجاه القوة المضادة (رد الفعل): للحصول على اكبر دفع في القفز العالي يجب تحقيق قوة عموديا الى الاسفل اي فوق نقطة الارتقاء مباشره .</a:t>
            </a:r>
          </a:p>
          <a:p>
            <a:r>
              <a:rPr lang="ar-IQ" dirty="0"/>
              <a:t>3.الاتصال بالسطح عند تطبيق قوة ضد اجسام خارجية في فعاليات الرمي الدفع الشد الضرب يجب المحافظة على اتصال القدمين او احداهما بالرض حتى اكتمال بذل القوة المسببة للحركة , فلو كسر لاعب الجلة اتصاله بالأرض قبل ان يكمل دفع الجلة فان القوة الناتجة سوف تتأثر وتقل .</a:t>
            </a:r>
          </a:p>
          <a:p>
            <a:r>
              <a:rPr lang="ar-IQ" dirty="0"/>
              <a:t>4.القوة المضادة المخزونة لفترة ما كما في القوة المخزونة في القفاز والمضارب لحظة الضرب فتنتج قوة رد فعل اكبر من مقدار قوة الفعل بسبب طبيعة المادة المكونة لها او طريقة عملها.</a:t>
            </a:r>
          </a:p>
          <a:p>
            <a:r>
              <a:rPr lang="ar-IQ" dirty="0"/>
              <a:t>5.القوة المضادة في حركات الضرب .</a:t>
            </a:r>
          </a:p>
          <a:p>
            <a:endParaRPr lang="ar-IQ" dirty="0"/>
          </a:p>
          <a:p>
            <a:endParaRPr lang="ar-IQ" dirty="0"/>
          </a:p>
        </p:txBody>
      </p:sp>
      <p:sp>
        <p:nvSpPr>
          <p:cNvPr id="3" name="Title 2"/>
          <p:cNvSpPr>
            <a:spLocks noGrp="1"/>
          </p:cNvSpPr>
          <p:nvPr>
            <p:ph type="title"/>
          </p:nvPr>
        </p:nvSpPr>
        <p:spPr/>
        <p:txBody>
          <a:bodyPr>
            <a:normAutofit fontScale="90000"/>
          </a:bodyPr>
          <a:lstStyle/>
          <a:p>
            <a:r>
              <a:rPr lang="ar-IQ" dirty="0"/>
              <a:t>الاسس المتعلقة بقانون نيوتن الثالث </a:t>
            </a:r>
            <a:br>
              <a:rPr lang="ar-IQ" dirty="0"/>
            </a:br>
            <a:endParaRPr lang="ar-IQ" dirty="0"/>
          </a:p>
        </p:txBody>
      </p:sp>
    </p:spTree>
    <p:extLst>
      <p:ext uri="{BB962C8B-B14F-4D97-AF65-F5344CB8AC3E}">
        <p14:creationId xmlns:p14="http://schemas.microsoft.com/office/powerpoint/2010/main" val="324782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435280" cy="5361459"/>
          </a:xfrm>
        </p:spPr>
        <p:txBody>
          <a:bodyPr>
            <a:normAutofit/>
          </a:bodyPr>
          <a:lstStyle/>
          <a:p>
            <a:endParaRPr lang="ar-IQ" dirty="0"/>
          </a:p>
          <a:p>
            <a:endParaRPr lang="ar-IQ" dirty="0"/>
          </a:p>
          <a:p>
            <a:r>
              <a:rPr lang="ar-IQ" dirty="0"/>
              <a:t>هو المقدار الناتج من حاصل ضرب القوه المؤثرة في زمن تأثيرها.</a:t>
            </a:r>
          </a:p>
          <a:p>
            <a:r>
              <a:rPr lang="ar-IQ" sz="2800" dirty="0"/>
              <a:t>الدفع = القوة </a:t>
            </a:r>
            <a:r>
              <a:rPr lang="en-US" sz="2800" dirty="0"/>
              <a:t>x </a:t>
            </a:r>
            <a:r>
              <a:rPr lang="ar-IQ" sz="2800" dirty="0"/>
              <a:t>الزمن</a:t>
            </a:r>
          </a:p>
          <a:p>
            <a:r>
              <a:rPr lang="ar-IQ" sz="2800" dirty="0"/>
              <a:t>ولكن ان تغيير في كمية الحركة هو ناتج عن تأثير القوة الحادثة في زمن معين حيث.  </a:t>
            </a:r>
          </a:p>
          <a:p>
            <a:r>
              <a:rPr lang="ar-IQ" sz="2800" dirty="0"/>
              <a:t>الدفع = ك × ج × ن (لان ق = ك × ج) </a:t>
            </a:r>
          </a:p>
          <a:p>
            <a:r>
              <a:rPr lang="ar-IQ" sz="2800" dirty="0"/>
              <a:t>الدفع = ك × ( س2 –س1)/ ن) × ن ( لان ج = س2- س1 / ن) </a:t>
            </a:r>
          </a:p>
          <a:p>
            <a:r>
              <a:rPr lang="ar-IQ" sz="2800" dirty="0"/>
              <a:t>الدفع = ك × (س 2 - س1) </a:t>
            </a:r>
          </a:p>
          <a:p>
            <a:r>
              <a:rPr lang="ar-IQ" sz="2800" dirty="0"/>
              <a:t>أي ق × ن = ك (س2- س1)</a:t>
            </a:r>
          </a:p>
          <a:p>
            <a:endParaRPr lang="ar-IQ" dirty="0"/>
          </a:p>
        </p:txBody>
      </p:sp>
      <p:sp>
        <p:nvSpPr>
          <p:cNvPr id="2" name="Title 1"/>
          <p:cNvSpPr>
            <a:spLocks noGrp="1"/>
          </p:cNvSpPr>
          <p:nvPr>
            <p:ph type="title"/>
          </p:nvPr>
        </p:nvSpPr>
        <p:spPr>
          <a:xfrm>
            <a:off x="457200" y="476672"/>
            <a:ext cx="8291264" cy="1008112"/>
          </a:xfrm>
        </p:spPr>
        <p:txBody>
          <a:bodyPr>
            <a:normAutofit fontScale="90000"/>
          </a:bodyPr>
          <a:lstStyle/>
          <a:p>
            <a:r>
              <a:rPr lang="ar-IQ" sz="4000" dirty="0"/>
              <a:t>الدفع وكمية الحركة</a:t>
            </a:r>
            <a:br>
              <a:rPr lang="ar-IQ" dirty="0"/>
            </a:br>
            <a:endParaRPr lang="ar-IQ" dirty="0"/>
          </a:p>
        </p:txBody>
      </p:sp>
    </p:spTree>
    <p:extLst>
      <p:ext uri="{BB962C8B-B14F-4D97-AF65-F5344CB8AC3E}">
        <p14:creationId xmlns:p14="http://schemas.microsoft.com/office/powerpoint/2010/main" val="738522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3" y="1700808"/>
            <a:ext cx="8712968" cy="4680520"/>
          </a:xfrm>
        </p:spPr>
        <p:txBody>
          <a:bodyPr>
            <a:normAutofit/>
          </a:bodyPr>
          <a:lstStyle/>
          <a:p>
            <a:r>
              <a:rPr lang="ar-IQ" dirty="0"/>
              <a:t>من المعادلات اعلاه نستطيع ان نقول ان القوه تتناسب طرديا مع الكتلة والتعجيل (تغيير السرعة) ولكنها تتناسب عكسيا مع الزمن المستغرق. وبما ان السرعة والزمن يتناسبان عكسيا اي كلما كان الزمن قصيرا يزداد  معدل تغيير السرعة لذلك فان اي تغيير في القوة او الزمن سيصاحبه تغييرا في معدل التغيير في السرعة.</a:t>
            </a:r>
          </a:p>
          <a:p>
            <a:r>
              <a:rPr lang="ar-IQ" dirty="0"/>
              <a:t>فاذا زادت قيمة القوة او الزمن فان ذلك يعني زياده في معدل التغيير في السرعة.</a:t>
            </a:r>
          </a:p>
          <a:p>
            <a:r>
              <a:rPr lang="ar-IQ" dirty="0"/>
              <a:t>* ان الحالات التي تحتاج الى ازمنة قليلة فأنها تتطلب قوة كبيرة مثل حائط الصد في كرة طائرة . </a:t>
            </a:r>
          </a:p>
          <a:p>
            <a:r>
              <a:rPr lang="ar-IQ" dirty="0"/>
              <a:t>* في الحالات التي تتطلب الحالة زمن كما في عمليات الامتصاص والهبوط تحتاج الى تقليل القوة كما في حركة الهبوط في الوثب العريض .</a:t>
            </a:r>
          </a:p>
          <a:p>
            <a:endParaRPr lang="ar-IQ" dirty="0"/>
          </a:p>
        </p:txBody>
      </p:sp>
    </p:spTree>
    <p:extLst>
      <p:ext uri="{BB962C8B-B14F-4D97-AF65-F5344CB8AC3E}">
        <p14:creationId xmlns:p14="http://schemas.microsoft.com/office/powerpoint/2010/main" val="2337933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268</TotalTime>
  <Words>1266</Words>
  <Application>Microsoft Office PowerPoint</Application>
  <PresentationFormat>On-screen Show (4:3)</PresentationFormat>
  <Paragraphs>97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Candara</vt:lpstr>
      <vt:lpstr>Symbol</vt:lpstr>
      <vt:lpstr>Waveform</vt:lpstr>
      <vt:lpstr>قوانين نيوتن بالحركة الخطية</vt:lpstr>
      <vt:lpstr>PowerPoint Presentation</vt:lpstr>
      <vt:lpstr>قانون نيوتن الثالث</vt:lpstr>
      <vt:lpstr>PowerPoint Presentation</vt:lpstr>
      <vt:lpstr>ومن الامثلة على ذلك ما يلي </vt:lpstr>
      <vt:lpstr>نتائج قانون نيوتن الثالث </vt:lpstr>
      <vt:lpstr>الاسس المتعلقة بقانون نيوتن الثالث  </vt:lpstr>
      <vt:lpstr>الدفع وكمية الحركة </vt:lpstr>
      <vt:lpstr>PowerPoint Presentation</vt:lpstr>
      <vt:lpstr>الدفع تحدث به ثلاث حالات</vt:lpstr>
      <vt:lpstr>أنواع الدفع  </vt:lpstr>
      <vt:lpstr>الدفع المائل / هناك حالتين  </vt:lpstr>
      <vt:lpstr>ثانيا دفع الجسم لأجسام اخرى </vt:lpstr>
      <vt:lpstr>PowerPoint Presentation</vt:lpstr>
      <vt:lpstr>PowerPoint Presentation</vt:lpstr>
      <vt:lpstr>انماط الدفع </vt:lpstr>
      <vt:lpstr>العوامل التي يتوقف عليها الدفع </vt:lpstr>
      <vt:lpstr>تطبيقات على الدفع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قوانين نيوتن بالحركة الخطية</dc:title>
  <dc:creator>Maher</dc:creator>
  <cp:lastModifiedBy>hp</cp:lastModifiedBy>
  <cp:revision>19</cp:revision>
  <dcterms:created xsi:type="dcterms:W3CDTF">2018-03-11T13:05:18Z</dcterms:created>
  <dcterms:modified xsi:type="dcterms:W3CDTF">2018-12-15T20:01:05Z</dcterms:modified>
</cp:coreProperties>
</file>